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52"/>
  </p:notesMasterIdLst>
  <p:handoutMasterIdLst>
    <p:handoutMasterId r:id="rId53"/>
  </p:handoutMasterIdLst>
  <p:sldIdLst>
    <p:sldId id="342" r:id="rId3"/>
    <p:sldId id="388" r:id="rId4"/>
    <p:sldId id="385" r:id="rId5"/>
    <p:sldId id="386" r:id="rId6"/>
    <p:sldId id="366" r:id="rId7"/>
    <p:sldId id="424" r:id="rId8"/>
    <p:sldId id="412" r:id="rId9"/>
    <p:sldId id="382" r:id="rId10"/>
    <p:sldId id="383" r:id="rId11"/>
    <p:sldId id="415" r:id="rId12"/>
    <p:sldId id="410" r:id="rId13"/>
    <p:sldId id="389" r:id="rId14"/>
    <p:sldId id="391" r:id="rId15"/>
    <p:sldId id="392" r:id="rId16"/>
    <p:sldId id="393" r:id="rId17"/>
    <p:sldId id="427" r:id="rId18"/>
    <p:sldId id="413" r:id="rId19"/>
    <p:sldId id="398" r:id="rId20"/>
    <p:sldId id="399" r:id="rId21"/>
    <p:sldId id="401" r:id="rId22"/>
    <p:sldId id="405" r:id="rId23"/>
    <p:sldId id="406" r:id="rId24"/>
    <p:sldId id="407" r:id="rId25"/>
    <p:sldId id="408" r:id="rId26"/>
    <p:sldId id="414" r:id="rId27"/>
    <p:sldId id="419" r:id="rId28"/>
    <p:sldId id="416" r:id="rId29"/>
    <p:sldId id="417" r:id="rId30"/>
    <p:sldId id="418" r:id="rId31"/>
    <p:sldId id="420" r:id="rId32"/>
    <p:sldId id="421" r:id="rId33"/>
    <p:sldId id="422" r:id="rId34"/>
    <p:sldId id="425" r:id="rId35"/>
    <p:sldId id="354" r:id="rId36"/>
    <p:sldId id="356" r:id="rId37"/>
    <p:sldId id="355" r:id="rId38"/>
    <p:sldId id="348" r:id="rId39"/>
    <p:sldId id="359" r:id="rId40"/>
    <p:sldId id="361" r:id="rId41"/>
    <p:sldId id="362" r:id="rId42"/>
    <p:sldId id="363" r:id="rId43"/>
    <p:sldId id="364" r:id="rId44"/>
    <p:sldId id="365" r:id="rId45"/>
    <p:sldId id="368" r:id="rId46"/>
    <p:sldId id="369" r:id="rId47"/>
    <p:sldId id="379" r:id="rId48"/>
    <p:sldId id="426" r:id="rId49"/>
    <p:sldId id="423" r:id="rId50"/>
    <p:sldId id="428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</p14:sldIdLst>
        </p14:section>
        <p14:section name="What to do?" id="{8200882A-DE46-4708-90E6-317FD8C03317}">
          <p14:sldIdLst>
            <p14:sldId id="388"/>
            <p14:sldId id="385"/>
            <p14:sldId id="386"/>
            <p14:sldId id="366"/>
            <p14:sldId id="424"/>
          </p14:sldIdLst>
        </p14:section>
        <p14:section name="Starting up" id="{6B188189-F895-4067-9169-53A3457575A9}">
          <p14:sldIdLst>
            <p14:sldId id="412"/>
            <p14:sldId id="382"/>
            <p14:sldId id="383"/>
            <p14:sldId id="415"/>
          </p14:sldIdLst>
        </p14:section>
        <p14:section name="Bootstrap Component" id="{CB0E05FD-04EC-4146-A39A-57D999A4DD1B}">
          <p14:sldIdLst>
            <p14:sldId id="410"/>
            <p14:sldId id="389"/>
            <p14:sldId id="391"/>
            <p14:sldId id="392"/>
            <p14:sldId id="393"/>
            <p14:sldId id="427"/>
          </p14:sldIdLst>
        </p14:section>
        <p14:section name="Grid" id="{94E9B6E8-82F2-462A-9B4D-4CD35263536B}">
          <p14:sldIdLst>
            <p14:sldId id="413"/>
            <p14:sldId id="398"/>
            <p14:sldId id="399"/>
            <p14:sldId id="401"/>
            <p14:sldId id="405"/>
            <p14:sldId id="406"/>
            <p14:sldId id="407"/>
            <p14:sldId id="408"/>
            <p14:sldId id="414"/>
            <p14:sldId id="419"/>
          </p14:sldIdLst>
        </p14:section>
        <p14:section name="YT &lt;iframe&gt; &amp; Media Query" id="{FC9F4E8A-DE25-473F-9FD0-444010DB80F3}">
          <p14:sldIdLst>
            <p14:sldId id="416"/>
            <p14:sldId id="417"/>
            <p14:sldId id="418"/>
            <p14:sldId id="420"/>
            <p14:sldId id="421"/>
          </p14:sldIdLst>
        </p14:section>
        <p14:section name="Deploy the website" id="{5801E74B-C333-4360-91A5-21ACE22CB19C}">
          <p14:sldIdLst>
            <p14:sldId id="422"/>
            <p14:sldId id="425"/>
            <p14:sldId id="354"/>
            <p14:sldId id="356"/>
            <p14:sldId id="355"/>
            <p14:sldId id="348"/>
            <p14:sldId id="359"/>
            <p14:sldId id="361"/>
            <p14:sldId id="362"/>
            <p14:sldId id="363"/>
            <p14:sldId id="364"/>
            <p14:sldId id="365"/>
            <p14:sldId id="368"/>
            <p14:sldId id="369"/>
            <p14:sldId id="379"/>
            <p14:sldId id="426"/>
            <p14:sldId id="423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81749" autoAdjust="0"/>
  </p:normalViewPr>
  <p:slideViewPr>
    <p:cSldViewPr>
      <p:cViewPr varScale="1">
        <p:scale>
          <a:sx n="60" d="100"/>
          <a:sy n="60" d="100"/>
        </p:scale>
        <p:origin x="1460" y="5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注意這個</a:t>
            </a:r>
            <a:r>
              <a:rPr lang="en-US" altLang="zh-TW" dirty="0"/>
              <a:t>page</a:t>
            </a:r>
            <a:r>
              <a:rPr lang="zh-TW" altLang="en-US" dirty="0"/>
              <a:t>只有用我們的帳號才看得見，因為是算在我們的 </a:t>
            </a:r>
            <a:r>
              <a:rPr lang="en-US" altLang="zh-TW" dirty="0"/>
              <a:t>project</a:t>
            </a:r>
            <a:r>
              <a:rPr lang="zh-TW" altLang="en-US" dirty="0"/>
              <a:t> 裡</a:t>
            </a:r>
            <a:endParaRPr lang="en-US" altLang="zh-TW" dirty="0"/>
          </a:p>
          <a:p>
            <a:r>
              <a:rPr lang="zh-TW" altLang="en-US" dirty="0"/>
              <a:t>如果未來有自己的 </a:t>
            </a:r>
            <a:r>
              <a:rPr lang="en-US" altLang="zh-TW" dirty="0"/>
              <a:t>page</a:t>
            </a:r>
            <a:r>
              <a:rPr lang="zh-TW" altLang="en-US" dirty="0"/>
              <a:t>，要從 </a:t>
            </a:r>
            <a:r>
              <a:rPr lang="en-US" altLang="zh-TW" dirty="0"/>
              <a:t>setting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general</a:t>
            </a:r>
            <a:r>
              <a:rPr lang="zh-TW" altLang="en-US" dirty="0"/>
              <a:t> </a:t>
            </a:r>
            <a:r>
              <a:rPr lang="en-US" altLang="zh-TW" dirty="0"/>
              <a:t>-&gt;visibility</a:t>
            </a:r>
            <a:r>
              <a:rPr lang="zh-TW" altLang="en-US" dirty="0"/>
              <a:t> 設定成 </a:t>
            </a:r>
            <a:r>
              <a:rPr lang="en-US" altLang="zh-TW" dirty="0"/>
              <a:t>public</a:t>
            </a:r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etbootstrap.com/docs/4.4/components/navba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etbootstrap.com/docs/4.4/layout/grid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flexboxfroggy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bout.gitlab.com/features/gitlab-ci-cd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pkq0512.gitlab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software_studio_2020/student/lab03-personal-website-with-gitlab-pag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Personal Website with GitLab Pages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Starting up -The &lt;div&gt; Element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&lt;div&gt; element </a:t>
            </a:r>
            <a:r>
              <a:rPr lang="en-US" altLang="zh-TW" dirty="0"/>
              <a:t>is important to website layouts</a:t>
            </a:r>
          </a:p>
          <a:p>
            <a:r>
              <a:rPr lang="en-US" altLang="zh-TW" dirty="0"/>
              <a:t>&lt;div&gt; </a:t>
            </a:r>
            <a:r>
              <a:rPr lang="en-US" altLang="zh-TW" b="1" dirty="0">
                <a:solidFill>
                  <a:srgbClr val="FF0000"/>
                </a:solidFill>
              </a:rPr>
              <a:t>often use with CSS style</a:t>
            </a:r>
          </a:p>
          <a:p>
            <a:pPr lvl="1"/>
            <a:r>
              <a:rPr lang="en-US" altLang="zh-TW" dirty="0"/>
              <a:t>When used with CSS, the &lt;div&gt; element can be used to style blocks of content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76" y="4293096"/>
            <a:ext cx="2232248" cy="24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944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we going to do?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TODO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Starting up</a:t>
            </a:r>
          </a:p>
          <a:p>
            <a:pPr lvl="1"/>
            <a:r>
              <a:rPr lang="en-US" altLang="zh-TW" b="1" dirty="0"/>
              <a:t>Bootstrap Components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Photo Gallery – Grid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YouTube &lt;iframe&gt; – Media Query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Deploy Websites with 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Gitlab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21087728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Fork Bootstrap starter template from TA’s repo!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001594" cy="38423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91680" y="5229200"/>
            <a:ext cx="6480720" cy="896963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35696" y="3863181"/>
            <a:ext cx="6480720" cy="573931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47146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Let’s start building our website!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Bootstrap</a:t>
            </a:r>
            <a:r>
              <a:rPr lang="en-US" altLang="zh-TW" dirty="0"/>
              <a:t> is an extremely popular front-end framework for building </a:t>
            </a:r>
            <a:r>
              <a:rPr lang="en-US" altLang="zh-TW" b="1" dirty="0">
                <a:solidFill>
                  <a:srgbClr val="FF0000"/>
                </a:solidFill>
              </a:rPr>
              <a:t>responsive website</a:t>
            </a:r>
            <a:r>
              <a:rPr lang="en-US" altLang="zh-TW" dirty="0"/>
              <a:t>, providing us with a bunch of </a:t>
            </a:r>
            <a:r>
              <a:rPr lang="en-US" altLang="zh-TW" b="1" dirty="0">
                <a:solidFill>
                  <a:srgbClr val="FF0000"/>
                </a:solidFill>
              </a:rPr>
              <a:t>front-end components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Let us try adding a </a:t>
            </a:r>
            <a:r>
              <a:rPr lang="en-US" altLang="zh-TW" b="1" dirty="0" err="1">
                <a:solidFill>
                  <a:srgbClr val="FF0000"/>
                </a:solidFill>
              </a:rPr>
              <a:t>navbar</a:t>
            </a:r>
            <a:r>
              <a:rPr lang="en-US" altLang="zh-TW" dirty="0"/>
              <a:t> to our website.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89426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Bootstrap Documentation - </a:t>
            </a:r>
            <a:r>
              <a:rPr lang="en-US" altLang="zh-TW" dirty="0" err="1">
                <a:hlinkClick r:id="rId2"/>
              </a:rPr>
              <a:t>navbar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10872"/>
          <a:stretch/>
        </p:blipFill>
        <p:spPr>
          <a:xfrm>
            <a:off x="251520" y="2276872"/>
            <a:ext cx="8803220" cy="44203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51720" y="3429000"/>
            <a:ext cx="5328592" cy="3096344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429395" y="305966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Copy the code!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849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83357"/>
            <a:ext cx="8507288" cy="4525963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619672" y="1628800"/>
            <a:ext cx="5623520" cy="3749014"/>
            <a:chOff x="683568" y="1587624"/>
            <a:chExt cx="7578055" cy="505203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587624"/>
              <a:ext cx="7578055" cy="505203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899592" y="2420888"/>
              <a:ext cx="3672408" cy="4104456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914989" y="3465570"/>
              <a:ext cx="2999244" cy="648072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139260" y="1897336"/>
              <a:ext cx="1813318" cy="369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Paste the code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887592" y="4098962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err="1">
                  <a:solidFill>
                    <a:srgbClr val="FF0000"/>
                  </a:solidFill>
                </a:rPr>
                <a:t>Navbar</a:t>
              </a:r>
              <a:r>
                <a:rPr lang="en-US" altLang="zh-TW" b="1" dirty="0">
                  <a:solidFill>
                    <a:srgbClr val="FF0000"/>
                  </a:solidFill>
                </a:rPr>
                <a:t> is added!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4194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F27E9-C443-400E-85D7-C70C9FD8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Component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79CA9C-B216-4E8A-BEC8-669F7C48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Choose </a:t>
            </a:r>
            <a:r>
              <a:rPr lang="en-US" altLang="zh-TW" b="1" dirty="0">
                <a:solidFill>
                  <a:srgbClr val="FF0000"/>
                </a:solidFill>
              </a:rPr>
              <a:t>3 Bootstrap components from below </a:t>
            </a:r>
            <a:r>
              <a:rPr lang="en-US" altLang="zh-TW" dirty="0"/>
              <a:t>and add them to your website!</a:t>
            </a:r>
          </a:p>
          <a:p>
            <a:endParaRPr lang="en-US" altLang="zh-TW" dirty="0"/>
          </a:p>
          <a:p>
            <a:r>
              <a:rPr lang="en-US" altLang="zh-TW" dirty="0"/>
              <a:t>Button</a:t>
            </a:r>
          </a:p>
          <a:p>
            <a:r>
              <a:rPr lang="en-US" altLang="zh-TW" dirty="0"/>
              <a:t>Card</a:t>
            </a:r>
          </a:p>
          <a:p>
            <a:r>
              <a:rPr lang="en-US" altLang="zh-TW" dirty="0"/>
              <a:t>Carousel</a:t>
            </a:r>
          </a:p>
          <a:p>
            <a:r>
              <a:rPr lang="en-US" altLang="zh-TW" dirty="0"/>
              <a:t>Media object</a:t>
            </a:r>
          </a:p>
          <a:p>
            <a:r>
              <a:rPr lang="en-US" altLang="zh-TW" dirty="0"/>
              <a:t>Pagination</a:t>
            </a:r>
          </a:p>
          <a:p>
            <a:r>
              <a:rPr lang="en-US" altLang="zh-TW" dirty="0"/>
              <a:t>Progress</a:t>
            </a:r>
          </a:p>
          <a:p>
            <a:r>
              <a:rPr lang="en-US" altLang="zh-TW" dirty="0"/>
              <a:t>Spinners</a:t>
            </a:r>
          </a:p>
          <a:p>
            <a:r>
              <a:rPr lang="en-US" altLang="zh-TW" dirty="0"/>
              <a:t>Toasts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0029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we going to do?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TODO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Starting up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Bootstrap Components</a:t>
            </a:r>
          </a:p>
          <a:p>
            <a:pPr lvl="1"/>
            <a:r>
              <a:rPr lang="en-US" altLang="zh-TW" b="1" dirty="0"/>
              <a:t>Photo Gallery – Grid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YouTube &lt;iframe&gt; – Media Query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Deploy Websites with 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Gitlab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19585247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5781"/>
          <a:stretch/>
        </p:blipFill>
        <p:spPr>
          <a:xfrm>
            <a:off x="270043" y="1772816"/>
            <a:ext cx="3974713" cy="2813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483768"/>
            <a:ext cx="3096344" cy="3062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790" y="3988944"/>
            <a:ext cx="1863797" cy="241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2521265" y="1454193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width: 1200px</a:t>
            </a:r>
            <a:endParaRPr lang="zh-TW" altLang="en-US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443984" y="218078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width: 900px</a:t>
            </a:r>
            <a:endParaRPr lang="zh-TW" altLang="en-US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46338" y="361961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width: 650px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226589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Divide the page into columns with </a:t>
            </a:r>
            <a:r>
              <a:rPr lang="en-US" altLang="zh-TW" b="1" dirty="0">
                <a:solidFill>
                  <a:srgbClr val="FF0000"/>
                </a:solidFill>
              </a:rPr>
              <a:t>Grid</a:t>
            </a:r>
            <a:r>
              <a:rPr lang="en-US" altLang="zh-TW" dirty="0"/>
              <a:t>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0" y="6165304"/>
            <a:ext cx="4788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Grid Tutorial</a:t>
            </a:r>
          </a:p>
          <a:p>
            <a:r>
              <a:rPr lang="en-US" altLang="zh-TW" dirty="0">
                <a:hlinkClick r:id="rId2"/>
              </a:rPr>
              <a:t>https://getbootstrap.com/docs/4.4/layout/grid/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457200" y="2492896"/>
            <a:ext cx="3633415" cy="3533009"/>
            <a:chOff x="755576" y="2244165"/>
            <a:chExt cx="4414918" cy="429291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t="5781"/>
            <a:stretch/>
          </p:blipFill>
          <p:spPr>
            <a:xfrm>
              <a:off x="755576" y="3412135"/>
              <a:ext cx="4414918" cy="312494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矩形 7"/>
            <p:cNvSpPr/>
            <p:nvPr/>
          </p:nvSpPr>
          <p:spPr>
            <a:xfrm>
              <a:off x="762996" y="2244165"/>
              <a:ext cx="4355729" cy="42532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sq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12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55576" y="2749706"/>
              <a:ext cx="1015400" cy="3538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sq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890335" y="2749706"/>
              <a:ext cx="1008112" cy="3538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sq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999014" y="2749706"/>
              <a:ext cx="1008112" cy="3538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sq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10613" y="2749706"/>
              <a:ext cx="1008112" cy="3538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sq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內容版面配置區 2"/>
          <p:cNvSpPr txBox="1">
            <a:spLocks/>
          </p:cNvSpPr>
          <p:nvPr/>
        </p:nvSpPr>
        <p:spPr>
          <a:xfrm>
            <a:off x="4283968" y="2492896"/>
            <a:ext cx="4176464" cy="3321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col-lg-3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>
                <a:latin typeface="+mj-lt"/>
                <a:cs typeface="Courier New" panose="02070309020205020404" pitchFamily="49" charset="0"/>
              </a:rPr>
              <a:t>When the screen is ‘large’, we divide the gallery into 4 columns.</a:t>
            </a:r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730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What are we going to do?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TODO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Starting up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Bootstrap Components</a:t>
            </a:r>
            <a:endParaRPr lang="en-US" altLang="zh-TW" b="1" dirty="0"/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Photo Gallery – Grid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YouTube &lt;iframe&gt; – Media Query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Deploy Websites with 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Gitlab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374260864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7" y="4431045"/>
            <a:ext cx="2362200" cy="8953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6427" y="222840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04387" y="398527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Index.css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Divide a &lt;div&gt; into four columns.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0" y="2622000"/>
            <a:ext cx="3457575" cy="1343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87509" y="3554842"/>
            <a:ext cx="1213794" cy="217640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55576" y="2790085"/>
            <a:ext cx="936104" cy="271474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067944" y="3965025"/>
            <a:ext cx="1224136" cy="2632327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" y="5319374"/>
            <a:ext cx="2362200" cy="926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字方塊 18"/>
          <p:cNvSpPr txBox="1"/>
          <p:nvPr/>
        </p:nvSpPr>
        <p:spPr>
          <a:xfrm>
            <a:off x="1976556" y="222840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Bootstrap class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直線接點 20"/>
          <p:cNvCxnSpPr>
            <a:endCxn id="19" idx="1"/>
          </p:cNvCxnSpPr>
          <p:nvPr/>
        </p:nvCxnSpPr>
        <p:spPr>
          <a:xfrm flipV="1">
            <a:off x="1223628" y="2413069"/>
            <a:ext cx="752928" cy="3420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19" idx="2"/>
          </p:cNvCxnSpPr>
          <p:nvPr/>
        </p:nvCxnSpPr>
        <p:spPr>
          <a:xfrm flipH="1">
            <a:off x="2301303" y="2597735"/>
            <a:ext cx="633208" cy="936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337" y="3676758"/>
            <a:ext cx="6224487" cy="30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43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39" y="4025198"/>
            <a:ext cx="5344784" cy="265689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4682" y="222177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712462" y="219950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Index.css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Divide each columns to 2 parts.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1" y="2566733"/>
            <a:ext cx="2517236" cy="28064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536" y="2566733"/>
            <a:ext cx="2547161" cy="194238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11560" y="2883985"/>
            <a:ext cx="1773372" cy="328775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797450" y="2537346"/>
            <a:ext cx="2350614" cy="2043782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584776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Add an image.</a:t>
            </a:r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30332" y="2008148"/>
            <a:ext cx="3051079" cy="1664732"/>
            <a:chOff x="0" y="2324042"/>
            <a:chExt cx="3051079" cy="1664732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54" y="2693374"/>
              <a:ext cx="2943225" cy="1295400"/>
            </a:xfrm>
            <a:prstGeom prst="rect">
              <a:avLst/>
            </a:prstGeom>
          </p:spPr>
        </p:pic>
        <p:grpSp>
          <p:nvGrpSpPr>
            <p:cNvPr id="18" name="群組 17"/>
            <p:cNvGrpSpPr/>
            <p:nvPr/>
          </p:nvGrpSpPr>
          <p:grpSpPr>
            <a:xfrm>
              <a:off x="0" y="2324042"/>
              <a:ext cx="2654158" cy="1193945"/>
              <a:chOff x="336427" y="2228403"/>
              <a:chExt cx="2654158" cy="1193945"/>
            </a:xfrm>
          </p:grpSpPr>
          <p:sp>
            <p:nvSpPr>
              <p:cNvPr id="6" name="文字方塊 5"/>
              <p:cNvSpPr txBox="1"/>
              <p:nvPr/>
            </p:nvSpPr>
            <p:spPr>
              <a:xfrm>
                <a:off x="336427" y="2228403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Index.html</a:t>
                </a:r>
                <a:endParaRPr lang="zh-TW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349703" y="3188245"/>
                <a:ext cx="1640882" cy="234103"/>
              </a:xfrm>
              <a:prstGeom prst="rect">
                <a:avLst/>
              </a:prstGeom>
              <a:ln w="38100" cap="sq"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23" name="群組 22"/>
          <p:cNvGrpSpPr/>
          <p:nvPr/>
        </p:nvGrpSpPr>
        <p:grpSpPr>
          <a:xfrm>
            <a:off x="27754" y="3672880"/>
            <a:ext cx="3292587" cy="3181416"/>
            <a:chOff x="3225592" y="2045745"/>
            <a:chExt cx="3292587" cy="3181416"/>
          </a:xfrm>
        </p:grpSpPr>
        <p:grpSp>
          <p:nvGrpSpPr>
            <p:cNvPr id="21" name="群組 20"/>
            <p:cNvGrpSpPr/>
            <p:nvPr/>
          </p:nvGrpSpPr>
          <p:grpSpPr>
            <a:xfrm>
              <a:off x="3225592" y="2045745"/>
              <a:ext cx="3292587" cy="3181416"/>
              <a:chOff x="3225592" y="2045745"/>
              <a:chExt cx="3292587" cy="3181416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9679" y="2350611"/>
                <a:ext cx="3238500" cy="2876550"/>
              </a:xfrm>
              <a:prstGeom prst="rect">
                <a:avLst/>
              </a:prstGeom>
            </p:spPr>
          </p:pic>
          <p:grpSp>
            <p:nvGrpSpPr>
              <p:cNvPr id="17" name="群組 16"/>
              <p:cNvGrpSpPr/>
              <p:nvPr/>
            </p:nvGrpSpPr>
            <p:grpSpPr>
              <a:xfrm>
                <a:off x="3225592" y="2045745"/>
                <a:ext cx="1806654" cy="1527271"/>
                <a:chOff x="3749550" y="2099890"/>
                <a:chExt cx="1806654" cy="1527271"/>
              </a:xfrm>
            </p:grpSpPr>
            <p:sp>
              <p:nvSpPr>
                <p:cNvPr id="7" name="文字方塊 6"/>
                <p:cNvSpPr txBox="1"/>
                <p:nvPr/>
              </p:nvSpPr>
              <p:spPr>
                <a:xfrm>
                  <a:off x="3749550" y="2099890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Index.css</a:t>
                  </a:r>
                  <a:endParaRPr lang="zh-TW" altLang="en-US" dirty="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4013923" y="3293835"/>
                  <a:ext cx="1542281" cy="333326"/>
                </a:xfrm>
                <a:prstGeom prst="rect">
                  <a:avLst/>
                </a:prstGeom>
                <a:ln w="38100" cap="sq">
                  <a:solidFill>
                    <a:srgbClr val="FF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22" name="矩形 21"/>
            <p:cNvSpPr/>
            <p:nvPr/>
          </p:nvSpPr>
          <p:spPr>
            <a:xfrm>
              <a:off x="3439275" y="4644882"/>
              <a:ext cx="1542281" cy="333326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70" y="2785887"/>
            <a:ext cx="6002310" cy="284170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141734" y="2640032"/>
            <a:ext cx="2190296" cy="1797079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479937" y="6133587"/>
            <a:ext cx="310854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If not added, the photo will</a:t>
            </a:r>
            <a:br>
              <a:rPr lang="en-US" altLang="zh-TW" b="1" dirty="0">
                <a:solidFill>
                  <a:srgbClr val="FF0000"/>
                </a:solidFill>
              </a:rPr>
            </a:br>
            <a:r>
              <a:rPr lang="en-US" altLang="zh-TW" b="1" dirty="0">
                <a:solidFill>
                  <a:srgbClr val="FF0000"/>
                </a:solidFill>
              </a:rPr>
              <a:t> overflow the border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0" name="直線接點 29"/>
          <p:cNvCxnSpPr>
            <a:stCxn id="22" idx="3"/>
            <a:endCxn id="28" idx="1"/>
          </p:cNvCxnSpPr>
          <p:nvPr/>
        </p:nvCxnSpPr>
        <p:spPr>
          <a:xfrm>
            <a:off x="1783718" y="6438680"/>
            <a:ext cx="1696219" cy="180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9194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The gallery becomes </a:t>
            </a:r>
            <a:r>
              <a:rPr lang="en-US" altLang="zh-TW" b="1" dirty="0">
                <a:solidFill>
                  <a:srgbClr val="FF0000"/>
                </a:solidFill>
              </a:rPr>
              <a:t>single-columned</a:t>
            </a:r>
            <a:r>
              <a:rPr lang="en-US" altLang="zh-TW" dirty="0"/>
              <a:t> if the screen width is smaller than 911px(large screen size). </a:t>
            </a:r>
          </a:p>
          <a:p>
            <a:pPr fontAlgn="auto">
              <a:spcAft>
                <a:spcPts val="0"/>
              </a:spcAft>
            </a:pPr>
            <a:r>
              <a:rPr lang="en-US" altLang="zh-TW" dirty="0"/>
              <a:t>Can we make it </a:t>
            </a:r>
            <a:r>
              <a:rPr lang="en-US" altLang="zh-TW" b="1" dirty="0">
                <a:solidFill>
                  <a:srgbClr val="FF0000"/>
                </a:solidFill>
              </a:rPr>
              <a:t>2-columned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83568" y="3838763"/>
            <a:ext cx="7607195" cy="2800672"/>
            <a:chOff x="755576" y="3652664"/>
            <a:chExt cx="7607195" cy="280067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3717032"/>
              <a:ext cx="3673394" cy="2736304"/>
            </a:xfrm>
            <a:prstGeom prst="rect">
              <a:avLst/>
            </a:prstGeom>
          </p:spPr>
        </p:pic>
        <p:sp>
          <p:nvSpPr>
            <p:cNvPr id="8" name="向右箭號 7"/>
            <p:cNvSpPr/>
            <p:nvPr/>
          </p:nvSpPr>
          <p:spPr>
            <a:xfrm>
              <a:off x="4788024" y="4941168"/>
              <a:ext cx="648072" cy="432048"/>
            </a:xfrm>
            <a:prstGeom prst="rightArrow">
              <a:avLst/>
            </a:prstGeom>
            <a:solidFill>
              <a:srgbClr val="FF0000"/>
            </a:solidFill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7318" y="3652664"/>
              <a:ext cx="2565453" cy="2800672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4809379" y="4345114"/>
              <a:ext cx="5040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0000"/>
                  </a:solidFill>
                </a:rPr>
                <a:t>?</a:t>
              </a:r>
              <a:endParaRPr lang="zh-TW" altLang="en-US" sz="4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1824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Add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col-md-6 </a:t>
            </a:r>
            <a:r>
              <a:rPr lang="en-US" altLang="zh-TW" dirty="0"/>
              <a:t>and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col-sm-12</a:t>
            </a:r>
            <a:endParaRPr lang="zh-TW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257678" y="2492896"/>
            <a:ext cx="4628644" cy="4064174"/>
            <a:chOff x="1805232" y="2637641"/>
            <a:chExt cx="4628644" cy="406417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5232" y="2637641"/>
              <a:ext cx="4628644" cy="406417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55776" y="2780928"/>
              <a:ext cx="2741280" cy="249208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816922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-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Now we get a responsive webpage!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323528" y="2924944"/>
            <a:ext cx="8210740" cy="2722213"/>
            <a:chOff x="294310" y="3212976"/>
            <a:chExt cx="8210740" cy="272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310" y="3262533"/>
              <a:ext cx="3304628" cy="26472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9912" y="3212976"/>
              <a:ext cx="2431102" cy="27222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1744" y="3212976"/>
              <a:ext cx="1983306" cy="26968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192935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-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Also, it is strongly recommended to learn </a:t>
            </a:r>
            <a:r>
              <a:rPr lang="en-US" altLang="zh-TW" b="1" dirty="0">
                <a:solidFill>
                  <a:srgbClr val="FF0000"/>
                </a:solidFill>
              </a:rPr>
              <a:t>Flex system</a:t>
            </a:r>
            <a:r>
              <a:rPr lang="en-US" altLang="zh-TW" dirty="0"/>
              <a:t>, which is another layout system.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dirty="0"/>
              <a:t>Flexbox </a:t>
            </a:r>
            <a:r>
              <a:rPr lang="en-US" altLang="zh-TW" dirty="0" err="1"/>
              <a:t>Froggy</a:t>
            </a:r>
            <a:r>
              <a:rPr lang="en-US" altLang="zh-TW" dirty="0"/>
              <a:t>:</a:t>
            </a:r>
          </a:p>
          <a:p>
            <a:r>
              <a:rPr lang="en-US" altLang="zh-TW" dirty="0">
                <a:hlinkClick r:id="rId2"/>
              </a:rPr>
              <a:t>https://flexboxfroggy.com/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11012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we going to do?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TODO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Starting up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Bootstrap Components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Photo Gallery – Grid</a:t>
            </a:r>
          </a:p>
          <a:p>
            <a:pPr lvl="1"/>
            <a:r>
              <a:rPr lang="en-US" altLang="zh-TW" b="1" dirty="0"/>
              <a:t>YouTube &lt;iframe&gt; – Media Query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Deploy Websites with 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Gitlab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195853766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421" y="4645392"/>
            <a:ext cx="3847256" cy="1944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YouTube &lt;iframe&gt; – Media Query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Adding a </a:t>
            </a:r>
            <a:r>
              <a:rPr lang="en-US" altLang="zh-TW" b="1" dirty="0">
                <a:solidFill>
                  <a:srgbClr val="FF0000"/>
                </a:solidFill>
              </a:rPr>
              <a:t>YouTube video </a:t>
            </a:r>
            <a:r>
              <a:rPr lang="en-US" altLang="zh-TW" dirty="0"/>
              <a:t>to our webpage is extremely easy!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2143"/>
          <a:stretch/>
        </p:blipFill>
        <p:spPr>
          <a:xfrm>
            <a:off x="179512" y="3068960"/>
            <a:ext cx="4104458" cy="34890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658" y="2924944"/>
            <a:ext cx="4090053" cy="136817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3347864" y="4024198"/>
            <a:ext cx="1224136" cy="9889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7174634" y="4077072"/>
            <a:ext cx="0" cy="7364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23728" y="4941168"/>
            <a:ext cx="1224136" cy="216024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46571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YouTube &lt;iframe&gt; – Media Query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But how do we make it </a:t>
            </a:r>
            <a:r>
              <a:rPr lang="en-US" altLang="zh-TW" b="1" dirty="0">
                <a:solidFill>
                  <a:srgbClr val="FF0000"/>
                </a:solidFill>
              </a:rPr>
              <a:t>responsive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1475656" y="2204864"/>
            <a:ext cx="5340185" cy="4514651"/>
            <a:chOff x="457200" y="2132856"/>
            <a:chExt cx="5340185" cy="451465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2562" y="2132856"/>
              <a:ext cx="3624823" cy="45146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群組 12"/>
            <p:cNvGrpSpPr/>
            <p:nvPr/>
          </p:nvGrpSpPr>
          <p:grpSpPr>
            <a:xfrm>
              <a:off x="457200" y="2276871"/>
              <a:ext cx="2026568" cy="3730626"/>
              <a:chOff x="1177280" y="2276871"/>
              <a:chExt cx="2026568" cy="3730626"/>
            </a:xfrm>
          </p:grpSpPr>
          <p:sp>
            <p:nvSpPr>
              <p:cNvPr id="10" name="文字方塊 9"/>
              <p:cNvSpPr txBox="1"/>
              <p:nvPr/>
            </p:nvSpPr>
            <p:spPr>
              <a:xfrm>
                <a:off x="1177280" y="5084167"/>
                <a:ext cx="20265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FF0000"/>
                    </a:solidFill>
                  </a:rPr>
                  <a:t>The left part of the video is hidden </a:t>
                </a:r>
                <a:r>
                  <a:rPr lang="en-US" altLang="zh-TW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</a:t>
                </a:r>
                <a:endParaRPr lang="zh-TW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992542" y="2276871"/>
                <a:ext cx="900100" cy="2736305"/>
              </a:xfrm>
              <a:prstGeom prst="rect">
                <a:avLst/>
              </a:prstGeom>
              <a:ln w="38100" cap="sq">
                <a:solidFill>
                  <a:srgbClr val="FF000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37477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are we going to do?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Make a website from scratch </a:t>
            </a:r>
          </a:p>
          <a:p>
            <a:r>
              <a:rPr lang="en-US" altLang="zh-TW" dirty="0"/>
              <a:t>Make a </a:t>
            </a:r>
            <a:r>
              <a:rPr lang="en-US" altLang="zh-TW" b="1" dirty="0">
                <a:solidFill>
                  <a:srgbClr val="FF0000"/>
                </a:solidFill>
              </a:rPr>
              <a:t>responsive website </a:t>
            </a:r>
            <a:r>
              <a:rPr lang="en-US" altLang="zh-TW" dirty="0"/>
              <a:t>(RWD)</a:t>
            </a:r>
          </a:p>
          <a:p>
            <a:r>
              <a:rPr lang="en-US" altLang="zh-TW" dirty="0"/>
              <a:t>Use </a:t>
            </a:r>
            <a:r>
              <a:rPr lang="en-US" altLang="zh-TW" b="1" dirty="0">
                <a:solidFill>
                  <a:srgbClr val="FF0000"/>
                </a:solidFill>
              </a:rPr>
              <a:t>Bootstrap components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Deploy a website </a:t>
            </a:r>
            <a:r>
              <a:rPr lang="en-US" altLang="zh-TW" dirty="0"/>
              <a:t>with GitLab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34915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YouTube &lt;iframe&gt; – Media Query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But how do we make it </a:t>
            </a:r>
            <a:r>
              <a:rPr lang="en-US" altLang="zh-TW" b="1" dirty="0">
                <a:solidFill>
                  <a:srgbClr val="FF0000"/>
                </a:solidFill>
              </a:rPr>
              <a:t>responsive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292384" y="3284984"/>
            <a:ext cx="5578569" cy="1800200"/>
            <a:chOff x="654226" y="2177172"/>
            <a:chExt cx="6254500" cy="19879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2564904"/>
              <a:ext cx="6153150" cy="1600200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654226" y="217717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Index.html</a:t>
              </a:r>
              <a:endParaRPr lang="zh-TW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899592" y="2996952"/>
              <a:ext cx="1224136" cy="216024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267744" y="2627620"/>
              <a:ext cx="4278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Remove ‘width’ &amp; ‘height’, add ‘class’</a:t>
              </a:r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08" y="2541921"/>
            <a:ext cx="2362200" cy="421005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221020" y="21921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Index.css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149097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YouTube &lt;iframe&gt; – Media Query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Now it works perfectly!</a:t>
            </a:r>
          </a:p>
          <a:p>
            <a:r>
              <a:rPr lang="en-US" altLang="zh-TW" dirty="0"/>
              <a:t>Try to add a responsive</a:t>
            </a:r>
            <a:br>
              <a:rPr lang="en-US" altLang="zh-TW" dirty="0"/>
            </a:br>
            <a:r>
              <a:rPr lang="en-US" altLang="zh-TW" dirty="0"/>
              <a:t>YouTube video to your</a:t>
            </a:r>
            <a:br>
              <a:rPr lang="en-US" altLang="zh-TW" dirty="0"/>
            </a:br>
            <a:r>
              <a:rPr lang="en-US" altLang="zh-TW" dirty="0"/>
              <a:t>page!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869943"/>
            <a:ext cx="3595610" cy="4256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6342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we going to do?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TODO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Starting up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Bootstrap Components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Photo Gallery – Grid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YouTube &lt;iframe&gt; – Media Query</a:t>
            </a:r>
          </a:p>
          <a:p>
            <a:pPr lvl="1"/>
            <a:r>
              <a:rPr lang="en-US" altLang="zh-TW" b="1" dirty="0"/>
              <a:t>Deploy Websites with </a:t>
            </a:r>
            <a:r>
              <a:rPr lang="en-US" altLang="zh-TW" b="1" dirty="0" err="1"/>
              <a:t>Gitlab</a:t>
            </a:r>
            <a:endParaRPr lang="en-US" altLang="zh-TW" b="1" dirty="0"/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160523235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BDC0F-F2B2-42C5-B35E-B8241B9D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Deploy Websites with Gitlab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A350F4-A908-4A8B-A4F5-E2CB4FEA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make the website visible to everyone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Remove the fork relation</a:t>
            </a:r>
            <a:r>
              <a:rPr lang="en-US" altLang="zh-TW" dirty="0"/>
              <a:t> at setting &gt; General &gt; Advanced</a:t>
            </a:r>
          </a:p>
          <a:p>
            <a:r>
              <a:rPr lang="en-US" altLang="zh-TW" dirty="0"/>
              <a:t>Set the project </a:t>
            </a:r>
            <a:r>
              <a:rPr lang="en-US" altLang="zh-TW" b="1" dirty="0">
                <a:solidFill>
                  <a:srgbClr val="FF0000"/>
                </a:solidFill>
              </a:rPr>
              <a:t>visibility</a:t>
            </a:r>
            <a:r>
              <a:rPr lang="en-US" altLang="zh-TW" dirty="0"/>
              <a:t> to </a:t>
            </a:r>
            <a:r>
              <a:rPr lang="en-US" altLang="zh-TW" b="1" dirty="0">
                <a:solidFill>
                  <a:srgbClr val="FF0000"/>
                </a:solidFill>
              </a:rPr>
              <a:t>public </a:t>
            </a:r>
            <a:r>
              <a:rPr lang="en-US" altLang="zh-TW" dirty="0"/>
              <a:t>at setting &gt; General &gt; Visibility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71641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1E4C58-9F32-4C8E-97D8-D4B166B1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Deploy Websites with </a:t>
            </a:r>
            <a:r>
              <a:rPr lang="en-US" altLang="zh-TW" dirty="0" err="1"/>
              <a:t>Gitlab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122FDE-1DB9-4EE6-A30C-B0E58AC88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Commit your change and push it to remote repo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829FDB-A72E-4161-8D95-C308160A7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84"/>
          <a:stretch/>
        </p:blipFill>
        <p:spPr>
          <a:xfrm>
            <a:off x="536085" y="2924944"/>
            <a:ext cx="8071830" cy="32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1920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A8B9BC-A6B8-4C9D-AA97-1EEE45F9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Deploy Websites with </a:t>
            </a:r>
            <a:r>
              <a:rPr lang="en-US" altLang="zh-TW" dirty="0" err="1"/>
              <a:t>Gitlab</a:t>
            </a:r>
            <a:r>
              <a:rPr lang="en-US" altLang="zh-TW" dirty="0"/>
              <a:t> - </a:t>
            </a:r>
            <a:r>
              <a:rPr lang="en-US" altLang="zh-TW" dirty="0" err="1"/>
              <a:t>GitLab</a:t>
            </a:r>
            <a:r>
              <a:rPr lang="en-US" altLang="zh-TW" dirty="0"/>
              <a:t> CI/CD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D52DE2-5067-4C21-9272-3422F2FB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GitLab offers a continuous integration service. If you add a .</a:t>
            </a:r>
            <a:r>
              <a:rPr lang="en-US" altLang="zh-TW" dirty="0" err="1"/>
              <a:t>gitlab-ci.yml</a:t>
            </a:r>
            <a:r>
              <a:rPr lang="en-US" altLang="zh-TW" dirty="0"/>
              <a:t> file to the root directory of your repository, and configure your GitLab project to use a Runner, then each commit or push, triggers your CI pipeline</a:t>
            </a:r>
          </a:p>
          <a:p>
            <a:r>
              <a:rPr lang="en-US" altLang="zh-TW" dirty="0"/>
              <a:t>More Information:</a:t>
            </a:r>
            <a:br>
              <a:rPr lang="en-US" altLang="zh-TW" dirty="0"/>
            </a:br>
            <a:r>
              <a:rPr lang="en-US" altLang="zh-TW" sz="2800" dirty="0">
                <a:hlinkClick r:id="rId2"/>
              </a:rPr>
              <a:t>https://about.gitlab.com/features/gitlab-ci-cd/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21578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0FE52C-C453-4CB8-AADE-6722C760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Deploy Websites with </a:t>
            </a:r>
            <a:r>
              <a:rPr lang="en-US" altLang="zh-TW" dirty="0" err="1"/>
              <a:t>Gitlab</a:t>
            </a:r>
            <a:r>
              <a:rPr lang="en-US" altLang="zh-TW" dirty="0"/>
              <a:t> - Setting Up GitLab CI/CD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5DC50C-CF22-49D3-ADEC-05D8CDF7D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C5235E8-8C7F-4F86-B6FD-E9C6B421C3DB}"/>
              </a:ext>
            </a:extLst>
          </p:cNvPr>
          <p:cNvGrpSpPr/>
          <p:nvPr/>
        </p:nvGrpSpPr>
        <p:grpSpPr>
          <a:xfrm>
            <a:off x="611560" y="2996952"/>
            <a:ext cx="7920880" cy="1674794"/>
            <a:chOff x="683568" y="2591603"/>
            <a:chExt cx="7920880" cy="167479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FB777DC-A788-4D72-9B55-1C97A7EA8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2591603"/>
              <a:ext cx="7920880" cy="167479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EECB4BE-E77D-4D7B-9A1A-59D2DB96027F}"/>
                </a:ext>
              </a:extLst>
            </p:cNvPr>
            <p:cNvSpPr/>
            <p:nvPr/>
          </p:nvSpPr>
          <p:spPr>
            <a:xfrm>
              <a:off x="7236296" y="3719164"/>
              <a:ext cx="864096" cy="3579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821808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CCB3BF1-4F2E-4A75-B006-FD3A71AC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4" y="1894921"/>
            <a:ext cx="7488832" cy="44231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04E6AF-0399-4EDA-A5C4-A8686122B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Deploy Websites with </a:t>
            </a:r>
            <a:r>
              <a:rPr lang="en-US" altLang="zh-TW" dirty="0" err="1"/>
              <a:t>Gitlab</a:t>
            </a:r>
            <a:r>
              <a:rPr lang="en-US" altLang="zh-TW" dirty="0"/>
              <a:t> - Setting Up GitLab CI/CD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6BFC1C0-5533-444B-A23A-B75664B41222}"/>
              </a:ext>
            </a:extLst>
          </p:cNvPr>
          <p:cNvGrpSpPr/>
          <p:nvPr/>
        </p:nvGrpSpPr>
        <p:grpSpPr>
          <a:xfrm>
            <a:off x="5076056" y="1556792"/>
            <a:ext cx="3937799" cy="4069016"/>
            <a:chOff x="3275856" y="1106729"/>
            <a:chExt cx="3937799" cy="406901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0514F6E-5D94-4EE7-8F43-5D637B65626B}"/>
                </a:ext>
              </a:extLst>
            </p:cNvPr>
            <p:cNvSpPr/>
            <p:nvPr/>
          </p:nvSpPr>
          <p:spPr>
            <a:xfrm>
              <a:off x="3275856" y="2743200"/>
              <a:ext cx="1728192" cy="345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30120D4-D32E-47B1-A13E-E4DC21FA642D}"/>
                </a:ext>
              </a:extLst>
            </p:cNvPr>
            <p:cNvSpPr txBox="1"/>
            <p:nvPr/>
          </p:nvSpPr>
          <p:spPr>
            <a:xfrm>
              <a:off x="3311860" y="4106490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select HTML template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FB6476D6-F11A-41A8-985C-70DC0603D049}"/>
                </a:ext>
              </a:extLst>
            </p:cNvPr>
            <p:cNvSpPr/>
            <p:nvPr/>
          </p:nvSpPr>
          <p:spPr>
            <a:xfrm>
              <a:off x="4139952" y="1106729"/>
              <a:ext cx="3073703" cy="4069016"/>
            </a:xfrm>
            <a:prstGeom prst="arc">
              <a:avLst>
                <a:gd name="adj1" fmla="val 8658555"/>
                <a:gd name="adj2" fmla="val 10818990"/>
              </a:avLst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157198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1B2374-39D8-4FF4-8885-62B7ED1E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Deploy Websites with </a:t>
            </a:r>
            <a:r>
              <a:rPr lang="en-US" altLang="zh-TW" dirty="0" err="1"/>
              <a:t>Gitlab</a:t>
            </a:r>
            <a:r>
              <a:rPr lang="en-US" altLang="zh-TW" dirty="0"/>
              <a:t> - Setting Up GitLab CI/CD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69749A-4355-4582-BE5F-7FAB3FEE2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525963"/>
          </a:xfrm>
        </p:spPr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b="1" dirty="0">
                <a:solidFill>
                  <a:srgbClr val="FF0000"/>
                </a:solidFill>
              </a:rPr>
              <a:t>CI/CD &gt; Pipelines </a:t>
            </a:r>
            <a:r>
              <a:rPr lang="en-US" altLang="zh-TW" dirty="0"/>
              <a:t>from navigation bar on the left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26D301-DF5E-4655-A446-3862E6AA5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704581"/>
            <a:ext cx="3024480" cy="43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4218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F1641-2976-4F25-A1B0-0AAF11B7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Deploy Websites with </a:t>
            </a:r>
            <a:r>
              <a:rPr lang="en-US" altLang="zh-TW" dirty="0" err="1"/>
              <a:t>Gitlab</a:t>
            </a:r>
            <a:r>
              <a:rPr lang="en-US" altLang="zh-TW" dirty="0"/>
              <a:t> - Pipeline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581CA4-D768-42DF-99B2-6911D95E0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Click the button blow and get into pages to see the pipeline progress</a:t>
            </a:r>
            <a:endParaRPr lang="zh-TW" altLang="en-US" dirty="0"/>
          </a:p>
        </p:txBody>
      </p:sp>
      <p:pic>
        <p:nvPicPr>
          <p:cNvPr id="4" name="內容版面配置區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DA1417E8-E99B-410C-8EEB-A37C0CD48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31625"/>
          <a:stretch/>
        </p:blipFill>
        <p:spPr>
          <a:xfrm>
            <a:off x="1207099" y="2708920"/>
            <a:ext cx="6729801" cy="30669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31F3AAA-11E7-43C6-B06A-91C32755F00D}"/>
              </a:ext>
            </a:extLst>
          </p:cNvPr>
          <p:cNvSpPr/>
          <p:nvPr/>
        </p:nvSpPr>
        <p:spPr>
          <a:xfrm>
            <a:off x="3347864" y="4653136"/>
            <a:ext cx="2592288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BECF1D-CD5D-45A3-9F34-29525021AE03}"/>
              </a:ext>
            </a:extLst>
          </p:cNvPr>
          <p:cNvSpPr/>
          <p:nvPr/>
        </p:nvSpPr>
        <p:spPr>
          <a:xfrm>
            <a:off x="4383595" y="4200824"/>
            <a:ext cx="476437" cy="380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4992460-894E-4C8C-95F8-386D05E067B9}"/>
              </a:ext>
            </a:extLst>
          </p:cNvPr>
          <p:cNvSpPr txBox="1"/>
          <p:nvPr/>
        </p:nvSpPr>
        <p:spPr>
          <a:xfrm>
            <a:off x="4023555" y="3933056"/>
            <a:ext cx="47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C27AA20-DA4D-49F0-88C7-8A6AE7AAC833}"/>
              </a:ext>
            </a:extLst>
          </p:cNvPr>
          <p:cNvSpPr txBox="1"/>
          <p:nvPr/>
        </p:nvSpPr>
        <p:spPr>
          <a:xfrm>
            <a:off x="2987824" y="4377189"/>
            <a:ext cx="47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5582960"/>
            <a:ext cx="1352550" cy="819150"/>
          </a:xfrm>
          <a:prstGeom prst="rect">
            <a:avLst/>
          </a:prstGeom>
        </p:spPr>
      </p:pic>
      <p:cxnSp>
        <p:nvCxnSpPr>
          <p:cNvPr id="11" name="直線單箭頭接點 10"/>
          <p:cNvCxnSpPr>
            <a:stCxn id="6" idx="2"/>
          </p:cNvCxnSpPr>
          <p:nvPr/>
        </p:nvCxnSpPr>
        <p:spPr>
          <a:xfrm>
            <a:off x="4644008" y="5157192"/>
            <a:ext cx="1152128" cy="690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499992" y="6142077"/>
            <a:ext cx="340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Wait until it becomes like this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726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are we going to do?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Checkout the Website!</a:t>
            </a:r>
          </a:p>
          <a:p>
            <a:r>
              <a:rPr lang="en-US" altLang="zh-TW" dirty="0">
                <a:hlinkClick r:id="rId2"/>
              </a:rPr>
              <a:t>https://rpkq0512.gitlab.io/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11" y="3068960"/>
            <a:ext cx="5703978" cy="31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4839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7ADF0-DF2B-4D52-8E07-EEA4DCA4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Deploy Websites with </a:t>
            </a:r>
            <a:r>
              <a:rPr lang="en-US" altLang="zh-TW" dirty="0" err="1"/>
              <a:t>Gitlab</a:t>
            </a:r>
            <a:r>
              <a:rPr lang="en-US" altLang="zh-TW" dirty="0"/>
              <a:t> - Pipeline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8BB4AE-A9CD-49EF-A304-AE393D8F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run pipeline </a:t>
            </a:r>
            <a:r>
              <a:rPr lang="en-US" altLang="zh-TW" b="1" dirty="0">
                <a:solidFill>
                  <a:srgbClr val="FF0000"/>
                </a:solidFill>
              </a:rPr>
              <a:t>again</a:t>
            </a:r>
            <a:r>
              <a:rPr lang="en-US" altLang="zh-TW" dirty="0"/>
              <a:t> by clicking the Run Pipeline button on Pipeline page, </a:t>
            </a:r>
            <a:r>
              <a:rPr lang="en-US" altLang="zh-TW" b="1" dirty="0">
                <a:solidFill>
                  <a:srgbClr val="FF0000"/>
                </a:solidFill>
              </a:rPr>
              <a:t>if you encounter an error in previous steps.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B95AC-054F-4790-8684-90869BB1F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03"/>
          <a:stretch/>
        </p:blipFill>
        <p:spPr>
          <a:xfrm>
            <a:off x="457200" y="3865088"/>
            <a:ext cx="8230465" cy="17186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AB4098-0A42-4965-A514-F02B7180FD74}"/>
              </a:ext>
            </a:extLst>
          </p:cNvPr>
          <p:cNvSpPr/>
          <p:nvPr/>
        </p:nvSpPr>
        <p:spPr>
          <a:xfrm>
            <a:off x="5724128" y="4581128"/>
            <a:ext cx="100811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43690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C5436-E7B8-4133-BADD-628E405B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Deploy Websites with </a:t>
            </a:r>
            <a:r>
              <a:rPr lang="en-US" altLang="zh-TW" dirty="0" err="1"/>
              <a:t>Gitlab</a:t>
            </a:r>
            <a:r>
              <a:rPr lang="en-US" altLang="zh-TW" dirty="0"/>
              <a:t> - Visit Your Website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1A79EA-E939-4672-ADB9-80CABE66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Now you can go to the </a:t>
            </a:r>
            <a:r>
              <a:rPr lang="en-US" altLang="zh-TW" b="1" dirty="0">
                <a:solidFill>
                  <a:srgbClr val="FF0000"/>
                </a:solidFill>
              </a:rPr>
              <a:t>Setting &gt; Pages </a:t>
            </a:r>
            <a:r>
              <a:rPr lang="en-US" altLang="zh-TW" dirty="0"/>
              <a:t>and get your website link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A15231-B5AF-41F0-A50F-45611AC9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695266"/>
            <a:ext cx="6444208" cy="38880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7F0C567-1400-46B4-884F-993E588104F1}"/>
              </a:ext>
            </a:extLst>
          </p:cNvPr>
          <p:cNvSpPr/>
          <p:nvPr/>
        </p:nvSpPr>
        <p:spPr>
          <a:xfrm>
            <a:off x="2660463" y="4201423"/>
            <a:ext cx="129614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08993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EF7BB-8CBC-4459-AA45-24577CE3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Deploy Websites with </a:t>
            </a:r>
            <a:r>
              <a:rPr lang="en-US" altLang="zh-TW" dirty="0" err="1"/>
              <a:t>Gitlab</a:t>
            </a:r>
            <a:r>
              <a:rPr lang="en-US" altLang="zh-TW" dirty="0"/>
              <a:t> - Visit Your Website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51819"/>
            <a:ext cx="7280486" cy="40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17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8728A-B139-4E6F-975D-E99C3B5C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to User Website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32D4DB-8E7C-4486-B8C9-9B51EA72C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b="1" dirty="0">
                <a:solidFill>
                  <a:srgbClr val="FF0000"/>
                </a:solidFill>
              </a:rPr>
              <a:t>Setting &gt; General &gt; Advanced</a:t>
            </a:r>
          </a:p>
          <a:p>
            <a:r>
              <a:rPr lang="en-US" altLang="zh-TW" dirty="0"/>
              <a:t>Find the Advanced settings and Expand it</a:t>
            </a:r>
          </a:p>
          <a:p>
            <a:r>
              <a:rPr lang="en-US" altLang="zh-TW" dirty="0"/>
              <a:t>Rename your repository</a:t>
            </a:r>
            <a:r>
              <a:rPr lang="en-US" altLang="zh-TW" b="1" dirty="0">
                <a:solidFill>
                  <a:srgbClr val="FF0000"/>
                </a:solidFill>
              </a:rPr>
              <a:t> Path </a:t>
            </a:r>
            <a:r>
              <a:rPr lang="en-US" altLang="zh-TW" dirty="0"/>
              <a:t>to [</a:t>
            </a:r>
            <a:r>
              <a:rPr lang="en-US" altLang="zh-TW" b="1" dirty="0" err="1"/>
              <a:t>user_name</a:t>
            </a:r>
            <a:r>
              <a:rPr lang="en-US" altLang="zh-TW" b="1" dirty="0"/>
              <a:t> (e.g. </a:t>
            </a:r>
            <a:r>
              <a:rPr lang="en-US" altLang="zh-TW" b="1" dirty="0" err="1"/>
              <a:t>haroha</a:t>
            </a:r>
            <a:r>
              <a:rPr lang="en-US" altLang="zh-TW" b="1" dirty="0"/>
              <a:t>)].gitlab.io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167F11-BE22-4F20-BD03-1F953334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1819"/>
            <a:ext cx="9144000" cy="27415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86D59B-DB58-4AF8-B212-6AF9B7D13805}"/>
              </a:ext>
            </a:extLst>
          </p:cNvPr>
          <p:cNvSpPr/>
          <p:nvPr/>
        </p:nvSpPr>
        <p:spPr>
          <a:xfrm>
            <a:off x="3779912" y="5257800"/>
            <a:ext cx="1224136" cy="259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58588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255319-7CCE-4F00-940E-61B0A8A6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to User Website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CCA2A3-138B-4FD1-90EA-22ED94978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7251BE-35BF-49F4-836E-E9C9E5A3F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0" y="1534176"/>
            <a:ext cx="8075240" cy="46580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E94CE3-3E73-4506-A97A-53E0D12743B9}"/>
              </a:ext>
            </a:extLst>
          </p:cNvPr>
          <p:cNvSpPr/>
          <p:nvPr/>
        </p:nvSpPr>
        <p:spPr>
          <a:xfrm>
            <a:off x="2195736" y="3429000"/>
            <a:ext cx="100811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68764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7DCF6-1138-4FC6-8131-E6CF265D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to User Website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82FC08-5301-4398-B3C8-2A30802B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Notices that if you change your repository path, </a:t>
            </a:r>
            <a:r>
              <a:rPr lang="en-US" altLang="zh-TW" b="1" dirty="0">
                <a:solidFill>
                  <a:srgbClr val="FF0000"/>
                </a:solidFill>
              </a:rPr>
              <a:t>your local repository remote should change too</a:t>
            </a:r>
          </a:p>
          <a:p>
            <a:r>
              <a:rPr lang="en-US" altLang="zh-TW" dirty="0"/>
              <a:t>If you don't change your local repository remote, you won't get access to pull your commit to the remote repository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79302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Page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make change to </a:t>
            </a:r>
            <a:r>
              <a:rPr lang="en-US" altLang="zh-TW"/>
              <a:t>your GitLab </a:t>
            </a:r>
            <a:r>
              <a:rPr lang="en-US" altLang="zh-TW" dirty="0"/>
              <a:t>page and you see this, sometimes you just need to </a:t>
            </a:r>
            <a:r>
              <a:rPr lang="en-US" altLang="zh-TW" b="1" dirty="0">
                <a:solidFill>
                  <a:srgbClr val="FF0000"/>
                </a:solidFill>
              </a:rPr>
              <a:t>wait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055412"/>
            <a:ext cx="4546848" cy="36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284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we going to do?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TODO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Starting up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Bootstrap Components</a:t>
            </a:r>
            <a:endParaRPr lang="en-US" altLang="zh-TW" b="1" dirty="0"/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Photo Gallery – Grid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YouTube &lt;iframe&gt; – Media Query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Deploy Websites with 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Gitlab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b="1" dirty="0"/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192906594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Basic (Page deployment)		20%</a:t>
            </a:r>
          </a:p>
          <a:p>
            <a:r>
              <a:rPr lang="en-US" altLang="zh-TW" dirty="0"/>
              <a:t>3 Bootstrap Components			20%</a:t>
            </a:r>
          </a:p>
          <a:p>
            <a:r>
              <a:rPr lang="en-US" altLang="zh-TW" dirty="0"/>
              <a:t>Photo Gallery</a:t>
            </a:r>
          </a:p>
          <a:p>
            <a:pPr lvl="1"/>
            <a:r>
              <a:rPr lang="en-US" altLang="zh-TW" dirty="0"/>
              <a:t>At least one photo				5%</a:t>
            </a:r>
          </a:p>
          <a:p>
            <a:pPr lvl="1"/>
            <a:r>
              <a:rPr lang="en-US" altLang="zh-TW" dirty="0"/>
              <a:t>Basic Layout					20%</a:t>
            </a:r>
          </a:p>
          <a:p>
            <a:pPr lvl="1"/>
            <a:r>
              <a:rPr lang="en-US" altLang="zh-TW" dirty="0"/>
              <a:t>RWD Layout (3 layouts)			5%</a:t>
            </a:r>
          </a:p>
          <a:p>
            <a:r>
              <a:rPr lang="en-US" altLang="zh-TW" dirty="0"/>
              <a:t>YouTube &lt;iframe&gt;</a:t>
            </a:r>
          </a:p>
          <a:p>
            <a:pPr lvl="1"/>
            <a:r>
              <a:rPr lang="en-US" altLang="zh-TW" dirty="0"/>
              <a:t>&lt;iframe&gt;					5%	</a:t>
            </a:r>
          </a:p>
          <a:p>
            <a:pPr lvl="1"/>
            <a:r>
              <a:rPr lang="en-US" altLang="zh-TW" dirty="0"/>
              <a:t>Responsive with media query		25%</a:t>
            </a:r>
          </a:p>
          <a:p>
            <a:pPr lvl="1"/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57200" y="5893226"/>
            <a:ext cx="5553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Leave page URL under the FB post.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Evaluation is based on the deployed webpage.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If TAs cannot find your page, you will get 0 point.</a:t>
            </a:r>
          </a:p>
        </p:txBody>
      </p:sp>
    </p:spTree>
    <p:extLst>
      <p:ext uri="{BB962C8B-B14F-4D97-AF65-F5344CB8AC3E}">
        <p14:creationId xmlns:p14="http://schemas.microsoft.com/office/powerpoint/2010/main" val="234587572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Button </a:t>
            </a:r>
            <a:endParaRPr lang="en-US" altLang="zh-TW" dirty="0" smtClean="0"/>
          </a:p>
          <a:p>
            <a:r>
              <a:rPr lang="en-US" altLang="zh-TW" dirty="0" smtClean="0"/>
              <a:t>Card </a:t>
            </a:r>
          </a:p>
          <a:p>
            <a:r>
              <a:rPr lang="en-US" altLang="zh-TW" dirty="0" smtClean="0"/>
              <a:t>Carousel </a:t>
            </a:r>
          </a:p>
          <a:p>
            <a:r>
              <a:rPr lang="en-US" altLang="zh-TW" dirty="0" smtClean="0"/>
              <a:t>Media </a:t>
            </a:r>
            <a:r>
              <a:rPr lang="en-US" altLang="zh-TW" dirty="0"/>
              <a:t>object </a:t>
            </a:r>
            <a:endParaRPr lang="en-US" altLang="zh-TW" dirty="0" smtClean="0"/>
          </a:p>
          <a:p>
            <a:r>
              <a:rPr lang="en-US" altLang="zh-TW" dirty="0" smtClean="0"/>
              <a:t>Pagination </a:t>
            </a:r>
          </a:p>
          <a:p>
            <a:r>
              <a:rPr lang="en-US" altLang="zh-TW" dirty="0" smtClean="0"/>
              <a:t>Progress </a:t>
            </a:r>
          </a:p>
          <a:p>
            <a:r>
              <a:rPr lang="en-US" altLang="zh-TW" dirty="0" smtClean="0"/>
              <a:t>Spinners </a:t>
            </a:r>
          </a:p>
          <a:p>
            <a:r>
              <a:rPr lang="en-US" altLang="zh-TW" dirty="0" smtClean="0"/>
              <a:t>Toasts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12073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4DBC6-DC14-4D24-81A8-1CA44578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0F7C22-1DA7-4823-9FEB-5CFB045FD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Fork TA’s template repo</a:t>
            </a:r>
          </a:p>
          <a:p>
            <a:r>
              <a:rPr lang="en-US" altLang="zh-TW" dirty="0">
                <a:hlinkClick r:id="rId2"/>
              </a:rPr>
              <a:t>https://gitlab.com/software_studio_2020/student/lab03-personal-website-with-gitlab-pages</a:t>
            </a:r>
            <a:endParaRPr lang="en-US" altLang="zh-TW" dirty="0"/>
          </a:p>
          <a:p>
            <a:r>
              <a:rPr lang="en-US" altLang="zh-TW" dirty="0"/>
              <a:t>Add </a:t>
            </a:r>
            <a:r>
              <a:rPr lang="en-US" altLang="zh-TW" dirty="0">
                <a:solidFill>
                  <a:srgbClr val="FF0000"/>
                </a:solidFill>
              </a:rPr>
              <a:t>3 Bootstrap components</a:t>
            </a:r>
          </a:p>
          <a:p>
            <a:r>
              <a:rPr lang="en-US" altLang="zh-TW" dirty="0"/>
              <a:t>Add a </a:t>
            </a:r>
            <a:r>
              <a:rPr lang="en-US" altLang="zh-TW" dirty="0">
                <a:solidFill>
                  <a:srgbClr val="FF0000"/>
                </a:solidFill>
              </a:rPr>
              <a:t>photo gallery</a:t>
            </a:r>
          </a:p>
          <a:p>
            <a:r>
              <a:rPr lang="en-US" altLang="zh-TW" dirty="0"/>
              <a:t>Add </a:t>
            </a:r>
            <a:r>
              <a:rPr lang="en-US" altLang="zh-TW" dirty="0">
                <a:solidFill>
                  <a:srgbClr val="FF0000"/>
                </a:solidFill>
              </a:rPr>
              <a:t>YouTube &lt;iframe&gt;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95161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4DBC6-DC14-4D24-81A8-1CA44578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0F7C22-1DA7-4823-9FEB-5CFB045FD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Remove fork relation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set project visibility to public.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Deploy your page </a:t>
            </a:r>
            <a:r>
              <a:rPr lang="en-US" altLang="zh-TW" dirty="0"/>
              <a:t>to Gitlab and change it to user website</a:t>
            </a:r>
          </a:p>
          <a:p>
            <a:r>
              <a:rPr lang="en-US" altLang="zh-TW" dirty="0"/>
              <a:t>Do not use any template from Internet </a:t>
            </a:r>
            <a:r>
              <a:rPr lang="en-US" altLang="zh-TW" dirty="0">
                <a:solidFill>
                  <a:srgbClr val="FF0000"/>
                </a:solidFill>
              </a:rPr>
              <a:t>or you will get zero grade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Deadline: 2020/03/22 17:20 (commit time)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59303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we going to do?</a:t>
            </a:r>
          </a:p>
          <a:p>
            <a:r>
              <a:rPr lang="en-US" altLang="zh-TW" b="1" dirty="0"/>
              <a:t>TODO</a:t>
            </a:r>
          </a:p>
          <a:p>
            <a:pPr lvl="1"/>
            <a:r>
              <a:rPr lang="en-US" altLang="zh-TW" b="1" dirty="0"/>
              <a:t>Starting up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Bootstrap Components</a:t>
            </a:r>
            <a:endParaRPr lang="en-US" altLang="zh-TW" b="1" dirty="0"/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Photo Gallery – Grid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YouTube &lt;iframe&gt; – Media Query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Deploy Websites with 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Gitlab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37517729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Starting up - Files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48330" y="1485848"/>
            <a:ext cx="4238634" cy="5168809"/>
            <a:chOff x="116496" y="1561367"/>
            <a:chExt cx="4038600" cy="481627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96" y="1561367"/>
              <a:ext cx="3445304" cy="201817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96" y="4186887"/>
              <a:ext cx="4038600" cy="2190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251520" y="3140968"/>
              <a:ext cx="1224136" cy="375011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>
              <a:off x="863588" y="3515979"/>
              <a:ext cx="0" cy="71873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630339" y="5066666"/>
              <a:ext cx="3384376" cy="288032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9" name="直線單箭頭接點 18"/>
          <p:cNvCxnSpPr>
            <a:stCxn id="20" idx="3"/>
            <a:endCxn id="17" idx="1"/>
          </p:cNvCxnSpPr>
          <p:nvPr/>
        </p:nvCxnSpPr>
        <p:spPr>
          <a:xfrm>
            <a:off x="2074810" y="2973857"/>
            <a:ext cx="3544060" cy="21002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90042" y="2772626"/>
            <a:ext cx="1284768" cy="402461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48330" y="1726776"/>
            <a:ext cx="1426480" cy="821755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37" y="1240383"/>
            <a:ext cx="307657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870" y="3969206"/>
            <a:ext cx="1990725" cy="22098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6" name="直線單箭頭接點 25"/>
          <p:cNvCxnSpPr>
            <a:stCxn id="22" idx="3"/>
            <a:endCxn id="23" idx="1"/>
          </p:cNvCxnSpPr>
          <p:nvPr/>
        </p:nvCxnSpPr>
        <p:spPr>
          <a:xfrm>
            <a:off x="2074810" y="2137654"/>
            <a:ext cx="3677127" cy="2743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423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Starting up - CSS Class &amp; Id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709" y="1740321"/>
            <a:ext cx="4474224" cy="43592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群組 15"/>
          <p:cNvGrpSpPr/>
          <p:nvPr/>
        </p:nvGrpSpPr>
        <p:grpSpPr>
          <a:xfrm>
            <a:off x="179512" y="1363468"/>
            <a:ext cx="3739133" cy="2752580"/>
            <a:chOff x="179512" y="1363468"/>
            <a:chExt cx="3739133" cy="275258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677648"/>
              <a:ext cx="3667125" cy="2438400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179512" y="1363468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ex.html</a:t>
              </a:r>
              <a:endParaRPr lang="zh-TW" altLang="en-US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204835" y="4221088"/>
            <a:ext cx="2484724" cy="2452229"/>
            <a:chOff x="224395" y="4327128"/>
            <a:chExt cx="2484724" cy="245222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244" y="4636232"/>
              <a:ext cx="2428875" cy="2143125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224395" y="43271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ex.css</a:t>
              </a:r>
              <a:endParaRPr lang="zh-TW" altLang="en-US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663583" y="4530192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#id-name</a:t>
            </a:r>
          </a:p>
          <a:p>
            <a:r>
              <a:rPr lang="en-US" altLang="zh-TW" dirty="0"/>
              <a:t>.class-name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27584" y="3284984"/>
            <a:ext cx="2304256" cy="576064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51520" y="4530192"/>
            <a:ext cx="882099" cy="194952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60684" y="5601754"/>
            <a:ext cx="1070956" cy="203510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" name="直線單箭頭接點 21"/>
          <p:cNvCxnSpPr>
            <a:endCxn id="12" idx="1"/>
          </p:cNvCxnSpPr>
          <p:nvPr/>
        </p:nvCxnSpPr>
        <p:spPr>
          <a:xfrm>
            <a:off x="3918645" y="3919958"/>
            <a:ext cx="57606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40958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1333</TotalTime>
  <Words>1156</Words>
  <Application>Microsoft Office PowerPoint</Application>
  <PresentationFormat>如螢幕大小 (4:3)</PresentationFormat>
  <Paragraphs>246</Paragraphs>
  <Slides>49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7" baseType="lpstr">
      <vt:lpstr>Stencil Std</vt:lpstr>
      <vt:lpstr>微軟正黑體</vt:lpstr>
      <vt:lpstr>新細明體</vt:lpstr>
      <vt:lpstr>Arial</vt:lpstr>
      <vt:lpstr>Calibri</vt:lpstr>
      <vt:lpstr>Courier New</vt:lpstr>
      <vt:lpstr>Wingdings</vt:lpstr>
      <vt:lpstr>Course_PPTX_Theme</vt:lpstr>
      <vt:lpstr>Personal Website with GitLab Pages</vt:lpstr>
      <vt:lpstr>Layout</vt:lpstr>
      <vt:lpstr>What are we going to do?</vt:lpstr>
      <vt:lpstr>What are we going to do?</vt:lpstr>
      <vt:lpstr>Goal</vt:lpstr>
      <vt:lpstr>Goal</vt:lpstr>
      <vt:lpstr>Layout</vt:lpstr>
      <vt:lpstr>Starting up - Files</vt:lpstr>
      <vt:lpstr>Starting up - CSS Class &amp; Id</vt:lpstr>
      <vt:lpstr>Starting up -The &lt;div&gt; Element</vt:lpstr>
      <vt:lpstr>Layout</vt:lpstr>
      <vt:lpstr>Bootstrap Component</vt:lpstr>
      <vt:lpstr>Bootstrap Component</vt:lpstr>
      <vt:lpstr>Bootstrap Component</vt:lpstr>
      <vt:lpstr>Bootstrap Component</vt:lpstr>
      <vt:lpstr>Bootstrap Component</vt:lpstr>
      <vt:lpstr>Layout</vt:lpstr>
      <vt:lpstr>Photo Gallery – Grid</vt:lpstr>
      <vt:lpstr>Photo Gallery – Grid</vt:lpstr>
      <vt:lpstr>Photo Gallery – Grid</vt:lpstr>
      <vt:lpstr>Photo Gallery – Grid</vt:lpstr>
      <vt:lpstr>Photo Gallery – Grid</vt:lpstr>
      <vt:lpstr>Photo Gallery – Grid</vt:lpstr>
      <vt:lpstr>Photo Gallery – Grid</vt:lpstr>
      <vt:lpstr>Photo Gallery - Grid</vt:lpstr>
      <vt:lpstr>Photo Gallery - Grid</vt:lpstr>
      <vt:lpstr>Layout</vt:lpstr>
      <vt:lpstr>YouTube &lt;iframe&gt; – Media Query</vt:lpstr>
      <vt:lpstr>YouTube &lt;iframe&gt; – Media Query</vt:lpstr>
      <vt:lpstr>YouTube &lt;iframe&gt; – Media Query</vt:lpstr>
      <vt:lpstr>YouTube &lt;iframe&gt; – Media Query</vt:lpstr>
      <vt:lpstr>Layout</vt:lpstr>
      <vt:lpstr>Deploy Websites with Gitlab</vt:lpstr>
      <vt:lpstr>Deploy Websites with Gitlab</vt:lpstr>
      <vt:lpstr>Deploy Websites with Gitlab - GitLab CI/CD</vt:lpstr>
      <vt:lpstr>Deploy Websites with Gitlab - Setting Up GitLab CI/CD</vt:lpstr>
      <vt:lpstr>Deploy Websites with Gitlab - Setting Up GitLab CI/CD</vt:lpstr>
      <vt:lpstr>Deploy Websites with Gitlab - Setting Up GitLab CI/CD</vt:lpstr>
      <vt:lpstr>Deploy Websites with Gitlab - Pipeline</vt:lpstr>
      <vt:lpstr>Deploy Websites with Gitlab - Pipeline</vt:lpstr>
      <vt:lpstr>Deploy Websites with Gitlab - Visit Your Website</vt:lpstr>
      <vt:lpstr>Deploy Websites with Gitlab - Visit Your Website</vt:lpstr>
      <vt:lpstr>Change to User Website</vt:lpstr>
      <vt:lpstr>Change to User Website</vt:lpstr>
      <vt:lpstr>Change to User Website</vt:lpstr>
      <vt:lpstr>GitLab Page</vt:lpstr>
      <vt:lpstr>Layout</vt:lpstr>
      <vt:lpstr>Grading Policy</vt:lpstr>
      <vt:lpstr>Bootstrap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Windows 使用者</cp:lastModifiedBy>
  <cp:revision>346</cp:revision>
  <cp:lastPrinted>1601-01-01T00:00:00Z</cp:lastPrinted>
  <dcterms:created xsi:type="dcterms:W3CDTF">2018-01-25T06:12:58Z</dcterms:created>
  <dcterms:modified xsi:type="dcterms:W3CDTF">2020-03-24T07:41:25Z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